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16E442-B8BC-4BD2-8F7D-37B10FA3A09D}">
  <a:tblStyle styleId="{F116E442-B8BC-4BD2-8F7D-37B10FA3A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9224a3e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9224a3e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224a3e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9224a3e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1bfbc7e6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1bfbc7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91bfbc7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91bfbc7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9224a3ed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9224a3ed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9224a3ed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9224a3ed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9224a3ed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9224a3ed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9224a3e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9224a3e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91bfbc7e6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91bfbc7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91bfbc7e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91bfbc7e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91bfbc7e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91bfbc7e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shivin@wharton.upenn.edu" TargetMode="External"/><Relationship Id="rId4" Type="http://schemas.openxmlformats.org/officeDocument/2006/relationships/hyperlink" Target="mailto:dsri@seas.upenn.edu" TargetMode="External"/><Relationship Id="rId5" Type="http://schemas.openxmlformats.org/officeDocument/2006/relationships/hyperlink" Target="mailto:mirriam@seas.upenn.edu" TargetMode="External"/><Relationship Id="rId6" Type="http://schemas.openxmlformats.org/officeDocument/2006/relationships/hyperlink" Target="mailto:alism@seas.upenn.edu" TargetMode="External"/><Relationship Id="rId7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airbnb/seatt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450 Final Project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Airbnb Explorer</a:t>
            </a:r>
            <a:endParaRPr b="1"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407225"/>
            <a:ext cx="68910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Ali Sulaiman Mohammad, Mirriam Ronoh, Durga Srivatsan, Shivin Uppal</a:t>
            </a:r>
            <a:endParaRPr i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Unoptimized Query (0.45 seconds)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78900" y="619050"/>
            <a:ext cx="89862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WITH AvgBathrooms AS (SELECT ROUND(AVG(a.bathrroms),0) AS bathrooms FROM amenity a),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AvgBedrooms AS (SELECT ROUND(AVG(a.bedrooms),0) AS bedrooms FROM amenity a),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AvgBeds AS (SELECT ROUND(AVG(a.beds),0) AS beds FROM amenity a),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MaxBathroomListings AS(SELECT a.listing_id, a.bathrroms AS bathrooms FROM amenity a JOIN AvgBathrooms 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ON (a.bathrroms &gt;= m.bathrooms - 1) AND (a.bathrroms &lt;= m.bathrooms + 1)),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MaxBathroomBedRoomListings AS(SELECT a.listing_id, a.bathrroms AS bathrooms, a.bedrooms AS bedrooms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amenity a JOIN AvgBedrooms m ON (a.bedrooms &gt;= m.bedrooms - 1) AND (a.bedrooms &lt;= m.bedrooms + 1)),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MaxListings AS(SELECT a.listing_id, a.bathrroms AS bathrooms, a.bedrooms AS bedrooms, a.beds AS beds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amenity a JOIN AvgBeds m ON (a.beds &gt;= m.beds - 1) AND (a.beds &lt;= m.beds + 1)),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Prices AS (SELECT ROUND(AVG(l.Price), 0) AS average_price, MAX(l.Price) AS max_price, MIN(l.Price) AS min_price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listing_policy l),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AvgListings AS (SELECT l.listing_id, l.price AS price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listing_policy l JOIN Prices p ON l.price &gt;= (p.average_price - 100) AND l.price &lt;= (p.average_price + 100)),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Temp AS (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SELECT DISTINCT p.listing_id AS listing, a.price AS price, p.bathrooms AS bathrooms, p.bedrooms AS bedrooms, p.beds AS beds, d.name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AvgListings a JOIN MaxListings p ON a.listing_id = p.listing_id JOIN Descriptions d ON p.listing_id = d.listing_id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WHERE a.price &gt;= 200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ORDER BY a.price DESC)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SELECT * FROM Temp WHERE ROWNUM &lt;= 15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Optimized Query (0.03 seconds) 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178600" y="619050"/>
            <a:ext cx="85368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WITH Max AS (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SELECT ROUND(AVG(a.bathrroms),0) AS bathrooms, ROUND(AVG(a.bedrooms),0) AS bedrooms, ROUND(AVG(a.beds),0) AS beds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amenity a),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MaxListings AS(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SELECT a.listing_id, a.bathrroms AS bathrooms, a.bedrooms AS bedrooms, a.beds AS beds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amenity a JOIN Max 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ON (a.bathrroms &gt;= m.bathrooms - 1) AND (a.bedrooms &gt;= m.bedrooms - 1) AND (a.beds &gt;= m.beds -1)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AND (a.bathrroms &lt;= m.bathrooms + 1) AND (a.bedrooms &lt;= m.bedrooms + 1) AND (a.beds &lt;= m.beds + 1)),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Prices AS (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SELECT ROUND(AVG(l.Price), 0) AS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average_price, MAX(l.Price) AS max_price, MIN(l.Price) AS min_price FROM listing_policy l),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AvgListings AS (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SELECT l.listing_id, l.price AS price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listing_policy l JOIN Prices p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ON l.price &gt;= (p.average_price - 100) AND l.price &lt;= (p.average_price + 100)),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Temp AS ( SELECT DISTINCT p.listing_id AS listing, a.price AS price, p.bathrooms AS bathrooms, p.bedrooms AS bedrooms, p.beds AS beds, d.name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FROM AvgListings a JOIN MaxListings p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ON a.listing_id = p.listing_id JOIN Descriptions d ON p.listing_id = d.listing_id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WHERE a.price &gt;= 200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ORDER BY a.price DESC)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SELECT * FROM Temp WHERE ROWNUM &lt;= 15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2105575" y="1827600"/>
            <a:ext cx="4787400" cy="14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Extra Credit Features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 Integration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learnt how to integrate the Google Maps API with our JavaScript Web App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the API to enable users to search for Airbnbs at a location near them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Users can also toggle different locations on the map</a:t>
            </a:r>
            <a:endParaRPr sz="1300"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35174" t="13941"/>
          <a:stretch/>
        </p:blipFill>
        <p:spPr>
          <a:xfrm>
            <a:off x="3676325" y="235325"/>
            <a:ext cx="5143300" cy="25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4">
            <a:alphaModFix/>
          </a:blip>
          <a:srcRect b="17236" l="0" r="35283" t="29215"/>
          <a:stretch/>
        </p:blipFill>
        <p:spPr>
          <a:xfrm>
            <a:off x="3400800" y="2939150"/>
            <a:ext cx="5568127" cy="169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be recommended listings based on how similar its description is to the current listing.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LDA was used to cluster airbnbs into ‘topics’ for this purpose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Keywords for two of the topics are shown. Topic 2 can be seen to be for people who want to explore the great outdoors vs Topic 4 for people who want to enjoy the city’s attractions.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5555" l="0" r="35433" t="13215"/>
          <a:stretch/>
        </p:blipFill>
        <p:spPr>
          <a:xfrm>
            <a:off x="3517676" y="1272200"/>
            <a:ext cx="5162002" cy="23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76" y="453275"/>
            <a:ext cx="8244899" cy="43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19" y="418201"/>
            <a:ext cx="7286751" cy="42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We’d be happy to answer any questions. Please reach out to us via email!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shivin@wharton.upenn.edu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dsri@seas.upenn.edu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mirriam@seas.upenn.edu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alism@seas.upenn.edu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Seattle, WA" id="166" name="Google Shape;166;p29"/>
          <p:cNvPicPr preferRelativeResize="0"/>
          <p:nvPr/>
        </p:nvPicPr>
        <p:blipFill rotWithShape="1">
          <a:blip r:embed="rId7">
            <a:alphaModFix/>
          </a:blip>
          <a:srcRect b="9313" l="0" r="0" t="3235"/>
          <a:stretch/>
        </p:blipFill>
        <p:spPr>
          <a:xfrm>
            <a:off x="3262325" y="0"/>
            <a:ext cx="5881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Airbnb Explorer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Allow owners autonomy and the opportunity to gain information to help best market their property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Provide information and key analytics for owners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 a unique experience to the AirBnB Seattle database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680900"/>
            <a:ext cx="8147175" cy="44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Technology: 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59550"/>
            <a:ext cx="348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Dataset: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https://www.kaggle.com/airbnb/seattle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Tables: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Calendar.csv (1.39 million tuples)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Listing.csv (3818 tuples)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Reviews.csv (84,800 tuples)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572000" y="1959550"/>
            <a:ext cx="3905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Technology</a:t>
            </a:r>
            <a:r>
              <a:rPr b="1" lang="en" sz="1800"/>
              <a:t>:</a:t>
            </a:r>
            <a:endParaRPr b="1" sz="18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700"/>
              <a:buChar char="-"/>
            </a:pPr>
            <a:r>
              <a:rPr lang="en">
                <a:solidFill>
                  <a:srgbClr val="666666"/>
                </a:solidFill>
              </a:rPr>
              <a:t>Oracle SQL database on AWS RDS. </a:t>
            </a:r>
            <a:endParaRPr>
              <a:solidFill>
                <a:srgbClr val="66666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-"/>
            </a:pPr>
            <a:r>
              <a:rPr lang="en">
                <a:solidFill>
                  <a:srgbClr val="666666"/>
                </a:solidFill>
              </a:rPr>
              <a:t>Python for cleaning data</a:t>
            </a:r>
            <a:endParaRPr>
              <a:solidFill>
                <a:srgbClr val="66666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-"/>
            </a:pPr>
            <a:r>
              <a:rPr lang="en">
                <a:solidFill>
                  <a:srgbClr val="666666"/>
                </a:solidFill>
              </a:rPr>
              <a:t>The Google Map API with react-google-maps, react-google-autocomplete and react-geocode </a:t>
            </a:r>
            <a:endParaRPr>
              <a:solidFill>
                <a:srgbClr val="66666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-"/>
            </a:pPr>
            <a:r>
              <a:rPr lang="en">
                <a:solidFill>
                  <a:srgbClr val="666666"/>
                </a:solidFill>
              </a:rPr>
              <a:t>Sklearn’s LDA and Countvectorizer in Python </a:t>
            </a:r>
            <a:endParaRPr sz="17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542100" y="1905025"/>
            <a:ext cx="2059800" cy="14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Demo!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105575" y="1827600"/>
            <a:ext cx="4787400" cy="14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Query Optimizations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872700" y="3283675"/>
            <a:ext cx="7398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Adding indexes alone cut the runtime of our most expensive &amp; most used query by 50%!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runtimes</a:t>
            </a:r>
            <a:endParaRPr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1539750" y="119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{F116E442-B8BC-4BD2-8F7D-37B10FA3A09D}</a:tableStyleId>
              </a:tblPr>
              <a:tblGrid>
                <a:gridCol w="1981200"/>
                <a:gridCol w="1981200"/>
                <a:gridCol w="1981200"/>
              </a:tblGrid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Query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Non-Optimized (seconds)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Optimized (seconds)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 Airbnbs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13.157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0.648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Average Price per Zipcode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0.218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52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Highest Annual Revenue per Square Foot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0.261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0.226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7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Get Listings with Average Number of beds, bedrooms and bathrooms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52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Get Apartment Airbnbs that accommodates extra people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39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Airbnbs in a given Zipcode matching certain criteria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0.457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optimized the queries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71900" y="1919075"/>
            <a:ext cx="8222100" cy="21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Indexes: A lot of our queries involved searching &amp; filtering, so creating indexes on these parameters made our queries a lot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Temporary Tables: We avoided multiples joins &amp; subqueries by creating temporary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Reducing join sizes: We performed selections before performing large joins, especially with the Calendar table (1.39 million rows)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754050" y="4106425"/>
            <a:ext cx="76578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Fortunately, a lot of our relationships were 1:1, so most joins were relatively inexpensive.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